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93" r:id="rId3"/>
    <p:sldId id="257" r:id="rId4"/>
    <p:sldId id="276" r:id="rId6"/>
    <p:sldId id="261" r:id="rId7"/>
    <p:sldId id="273" r:id="rId8"/>
    <p:sldId id="274" r:id="rId9"/>
    <p:sldId id="267" r:id="rId10"/>
    <p:sldId id="266" r:id="rId11"/>
    <p:sldId id="275" r:id="rId12"/>
    <p:sldId id="268" r:id="rId13"/>
    <p:sldId id="277" r:id="rId14"/>
    <p:sldId id="262" r:id="rId15"/>
    <p:sldId id="278" r:id="rId16"/>
    <p:sldId id="279" r:id="rId17"/>
    <p:sldId id="263" r:id="rId18"/>
    <p:sldId id="280" r:id="rId19"/>
    <p:sldId id="281" r:id="rId20"/>
    <p:sldId id="282" r:id="rId21"/>
    <p:sldId id="259" r:id="rId22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2" userDrawn="1">
          <p15:clr>
            <a:srgbClr val="A4A3A4"/>
          </p15:clr>
        </p15:guide>
        <p15:guide id="2" pos="38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BA8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42"/>
        <p:guide pos="383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6" Type="http://schemas.openxmlformats.org/officeDocument/2006/relationships/tags" Target="tags/tag96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63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64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65.xml"/><Relationship Id="rId2" Type="http://schemas.openxmlformats.org/officeDocument/2006/relationships/image" Target="../media/image5.png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66.xml"/><Relationship Id="rId2" Type="http://schemas.openxmlformats.org/officeDocument/2006/relationships/image" Target="../media/image5.png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67.xml"/><Relationship Id="rId2" Type="http://schemas.openxmlformats.org/officeDocument/2006/relationships/image" Target="../media/image5.png"/><Relationship Id="rId1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68.xml"/><Relationship Id="rId2" Type="http://schemas.openxmlformats.org/officeDocument/2006/relationships/image" Target="../media/image5.png"/><Relationship Id="rId1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70.xml"/><Relationship Id="rId4" Type="http://schemas.openxmlformats.org/officeDocument/2006/relationships/image" Target="../media/image5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tags" Target="../tags/tag69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72.xml"/><Relationship Id="rId4" Type="http://schemas.openxmlformats.org/officeDocument/2006/relationships/image" Target="../media/image5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tags" Target="../tags/tag71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73.xml"/><Relationship Id="rId2" Type="http://schemas.openxmlformats.org/officeDocument/2006/relationships/image" Target="../media/image5.png"/><Relationship Id="rId1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74.xml"/><Relationship Id="rId2" Type="http://schemas.openxmlformats.org/officeDocument/2006/relationships/image" Target="../media/image5.png"/><Relationship Id="rId1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75.xml"/><Relationship Id="rId2" Type="http://schemas.openxmlformats.org/officeDocument/2006/relationships/image" Target="../media/image5.png"/><Relationship Id="rId1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77.xml"/><Relationship Id="rId3" Type="http://schemas.openxmlformats.org/officeDocument/2006/relationships/image" Target="../media/image5.png"/><Relationship Id="rId2" Type="http://schemas.openxmlformats.org/officeDocument/2006/relationships/tags" Target="../tags/tag76.xml"/><Relationship Id="rId1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78.xml"/><Relationship Id="rId2" Type="http://schemas.openxmlformats.org/officeDocument/2006/relationships/image" Target="../media/image5.png"/><Relationship Id="rId1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82.xml"/><Relationship Id="rId5" Type="http://schemas.openxmlformats.org/officeDocument/2006/relationships/image" Target="../media/image5.png"/><Relationship Id="rId4" Type="http://schemas.openxmlformats.org/officeDocument/2006/relationships/tags" Target="../tags/tag81.xml"/><Relationship Id="rId3" Type="http://schemas.openxmlformats.org/officeDocument/2006/relationships/tags" Target="../tags/tag80.xml"/><Relationship Id="rId2" Type="http://schemas.openxmlformats.org/officeDocument/2006/relationships/tags" Target="../tags/tag79.xml"/><Relationship Id="rId1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89.xml"/><Relationship Id="rId8" Type="http://schemas.openxmlformats.org/officeDocument/2006/relationships/tags" Target="../tags/tag88.xml"/><Relationship Id="rId7" Type="http://schemas.openxmlformats.org/officeDocument/2006/relationships/image" Target="../media/image19.png"/><Relationship Id="rId6" Type="http://schemas.openxmlformats.org/officeDocument/2006/relationships/tags" Target="../tags/tag87.xml"/><Relationship Id="rId5" Type="http://schemas.openxmlformats.org/officeDocument/2006/relationships/tags" Target="../tags/tag86.xml"/><Relationship Id="rId4" Type="http://schemas.openxmlformats.org/officeDocument/2006/relationships/tags" Target="../tags/tag85.xml"/><Relationship Id="rId3" Type="http://schemas.openxmlformats.org/officeDocument/2006/relationships/image" Target="../media/image18.png"/><Relationship Id="rId2" Type="http://schemas.openxmlformats.org/officeDocument/2006/relationships/tags" Target="../tags/tag84.xml"/><Relationship Id="rId13" Type="http://schemas.openxmlformats.org/officeDocument/2006/relationships/notesSlide" Target="../notesSlides/notesSlide14.xml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90.xml"/><Relationship Id="rId10" Type="http://schemas.openxmlformats.org/officeDocument/2006/relationships/image" Target="../media/image5.png"/><Relationship Id="rId1" Type="http://schemas.openxmlformats.org/officeDocument/2006/relationships/tags" Target="../tags/tag83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91.xml"/><Relationship Id="rId2" Type="http://schemas.openxmlformats.org/officeDocument/2006/relationships/image" Target="../media/image5.png"/><Relationship Id="rId1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92.xml"/><Relationship Id="rId2" Type="http://schemas.openxmlformats.org/officeDocument/2006/relationships/image" Target="../media/image5.png"/><Relationship Id="rId1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94.xml"/><Relationship Id="rId3" Type="http://schemas.openxmlformats.org/officeDocument/2006/relationships/image" Target="../media/image5.png"/><Relationship Id="rId2" Type="http://schemas.openxmlformats.org/officeDocument/2006/relationships/tags" Target="../tags/tag93.xml"/><Relationship Id="rId1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95.xml"/><Relationship Id="rId3" Type="http://schemas.openxmlformats.org/officeDocument/2006/relationships/image" Target="../media/image24.jpeg"/><Relationship Id="rId2" Type="http://schemas.openxmlformats.org/officeDocument/2006/relationships/image" Target="../media/image2.png"/><Relationship Id="rId1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封面PPT-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62445"/>
          </a:xfrm>
          <a:prstGeom prst="rect">
            <a:avLst/>
          </a:prstGeom>
        </p:spPr>
      </p:pic>
      <p:pic>
        <p:nvPicPr>
          <p:cNvPr id="7" name="图片 6" descr="LOGO-PP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9308" y="923290"/>
            <a:ext cx="5493385" cy="3028950"/>
          </a:xfrm>
          <a:prstGeom prst="rect">
            <a:avLst/>
          </a:prstGeom>
        </p:spPr>
      </p:pic>
      <p:pic>
        <p:nvPicPr>
          <p:cNvPr id="14" name="图片 13" descr="1-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3125" y="4751705"/>
            <a:ext cx="5365750" cy="76708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封面PPT-3-2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7555" cy="116586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293745" y="617220"/>
            <a:ext cx="527113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600" b="1">
                <a:solidFill>
                  <a:srgbClr val="005BA8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全车牌识别系列搭配云平台管理</a:t>
            </a:r>
            <a:endParaRPr lang="en-US" sz="2600" b="1">
              <a:solidFill>
                <a:srgbClr val="0054A6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293745" y="163195"/>
            <a:ext cx="828675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sz="1000" spc="20">
                <a:solidFill>
                  <a:srgbClr val="005BA8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支持PC和手机浏览查看数据，数据一体化，集中统一</a:t>
            </a:r>
            <a:r>
              <a:rPr lang="zh-CN" altLang="en-US" sz="1000">
                <a:solidFill>
                  <a:srgbClr val="005BA8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全车牌识别系列搭配云平台管理，</a:t>
            </a:r>
            <a:r>
              <a:rPr sz="1000" spc="20">
                <a:solidFill>
                  <a:srgbClr val="005BA8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高效管理，可随时查看车场信息，便捷更放心</a:t>
            </a:r>
            <a:endParaRPr sz="1000" spc="20">
              <a:solidFill>
                <a:srgbClr val="005BA8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封面PPT-3-2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16586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322320" y="623570"/>
            <a:ext cx="794448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600" b="1">
                <a:solidFill>
                  <a:srgbClr val="005BA8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全车牌识别系列支持多种支付方式</a:t>
            </a:r>
            <a:endParaRPr lang="zh-CN" altLang="en-US" sz="2600" b="1">
              <a:solidFill>
                <a:srgbClr val="005BA8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322320" y="161925"/>
            <a:ext cx="7666355" cy="3060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sz="1000" spc="20">
                <a:solidFill>
                  <a:srgbClr val="005BA8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无需下载APP支持扫二维码支付出场，车主自助缴费</a:t>
            </a:r>
            <a:r>
              <a:rPr lang="zh-CN" sz="1000" spc="20">
                <a:solidFill>
                  <a:srgbClr val="005BA8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sz="1000" spc="20">
                <a:solidFill>
                  <a:srgbClr val="005BA8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真正实现无人值守，节约人工成本</a:t>
            </a:r>
            <a:r>
              <a:rPr lang="zh-CN" sz="1000" spc="20">
                <a:solidFill>
                  <a:srgbClr val="005BA8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sz="1000" spc="20">
                <a:solidFill>
                  <a:srgbClr val="005BA8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告别传统人工高收费  </a:t>
            </a:r>
            <a:endParaRPr lang="zh-CN" sz="1000" spc="20">
              <a:solidFill>
                <a:srgbClr val="005BA8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656590" y="6234430"/>
            <a:ext cx="2687955" cy="2743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 algn="ctr">
              <a:buFont typeface="Wingdings" panose="05000000000000000000" charset="0"/>
              <a:buNone/>
            </a:pPr>
            <a:r>
              <a:rPr lang="en-US" altLang="zh-CN" sz="130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AK-P815 : 两行双色高亮LED显示</a:t>
            </a:r>
            <a:endParaRPr lang="en-US" altLang="zh-CN" sz="1300">
              <a:solidFill>
                <a:schemeClr val="bg1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366895" y="6234430"/>
            <a:ext cx="3439160" cy="2743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 algn="ctr">
              <a:buFont typeface="Wingdings" panose="05000000000000000000" charset="0"/>
              <a:buNone/>
            </a:pPr>
            <a:r>
              <a:rPr lang="en-US" altLang="zh-CN" sz="130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AK-P815SP : 四行双色LED显示(静态二维码)</a:t>
            </a:r>
            <a:endParaRPr lang="en-US" altLang="zh-CN" sz="1300">
              <a:solidFill>
                <a:schemeClr val="bg1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511540" y="6234430"/>
            <a:ext cx="3439160" cy="2743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 algn="ctr">
              <a:buFont typeface="Wingdings" panose="05000000000000000000" charset="0"/>
              <a:buNone/>
            </a:pPr>
            <a:r>
              <a:rPr lang="en-US" altLang="zh-CN" sz="130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AK-P815CP : 八行全彩LED显示(动态二维码)</a:t>
            </a:r>
            <a:endParaRPr lang="en-US" altLang="zh-CN" sz="1300">
              <a:solidFill>
                <a:schemeClr val="bg1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1" name="图片 10" descr="封面PPT-3-2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16586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3322320" y="623570"/>
            <a:ext cx="794448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600" b="1">
                <a:solidFill>
                  <a:srgbClr val="005BA8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型号：</a:t>
            </a:r>
            <a:r>
              <a:rPr lang="en-US" sz="2600" b="1">
                <a:solidFill>
                  <a:srgbClr val="005BA8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AK-P815</a:t>
            </a:r>
            <a:r>
              <a:rPr lang="zh-CN" altLang="en-US" sz="2600" b="1">
                <a:solidFill>
                  <a:srgbClr val="005BA8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系列</a:t>
            </a:r>
            <a:endParaRPr lang="zh-CN" altLang="en-US" sz="2600" b="1">
              <a:solidFill>
                <a:srgbClr val="005BA8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322320" y="161925"/>
            <a:ext cx="7666355" cy="3060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zh-CN" sz="1000" spc="20">
                <a:solidFill>
                  <a:srgbClr val="005BA8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采用内置摄像机，外观整洁，调节方便，颜值与内涵淋漓尽显，全号牌识别，可适用于多种场景</a:t>
            </a:r>
            <a:endParaRPr lang="zh-CN" sz="1000" spc="20">
              <a:solidFill>
                <a:srgbClr val="005BA8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build="allAtOnce"/>
      <p:bldP spid="10" grpId="1"/>
      <p:bldP spid="6" grpId="0" bldLvl="0" build="allAtOnce"/>
      <p:bldP spid="6" grpId="1"/>
      <p:bldP spid="7" grpId="0" bldLvl="0" build="allAtOnce"/>
      <p:bldP spid="7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封面PPT-3-2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7555" cy="116586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3144520" y="623570"/>
            <a:ext cx="794448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2600" b="1">
                <a:solidFill>
                  <a:srgbClr val="005BA8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2600" b="1">
                <a:solidFill>
                  <a:srgbClr val="005BA8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提醒您</a:t>
            </a:r>
            <a:r>
              <a:rPr lang="en-US" altLang="zh-CN" sz="2600" b="1">
                <a:solidFill>
                  <a:srgbClr val="005BA8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2600" b="1">
                <a:solidFill>
                  <a:srgbClr val="005BA8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更贴心</a:t>
            </a:r>
            <a:endParaRPr lang="zh-CN" altLang="en-US" sz="2600" b="1">
              <a:solidFill>
                <a:srgbClr val="005BA8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331845" y="161925"/>
            <a:ext cx="7666355" cy="3060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sz="1000" spc="20">
                <a:solidFill>
                  <a:srgbClr val="005BA8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开关闸时真人语音播报显示屏上的内容， 音质清晰内容可以自己设定</a:t>
            </a:r>
            <a:r>
              <a:rPr lang="zh-CN" sz="1000" spc="20">
                <a:solidFill>
                  <a:srgbClr val="005BA8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，音量十级可调</a:t>
            </a:r>
            <a:endParaRPr lang="zh-CN" sz="1000" spc="20">
              <a:solidFill>
                <a:srgbClr val="005BA8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封面PPT-3-2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7555" cy="116586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3322320" y="623570"/>
            <a:ext cx="794448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600" b="1">
                <a:solidFill>
                  <a:srgbClr val="005BA8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百万超高清摄像头</a:t>
            </a:r>
            <a:endParaRPr lang="zh-CN" altLang="en-US" sz="2600" b="1">
              <a:solidFill>
                <a:srgbClr val="005BA8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322320" y="161925"/>
            <a:ext cx="7666355" cy="3060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sz="1000" spc="20">
                <a:solidFill>
                  <a:srgbClr val="005BA8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采用独有眼球设计方案，嵌入式智能算法，外加</a:t>
            </a:r>
            <a:r>
              <a:rPr sz="1000" spc="20">
                <a:solidFill>
                  <a:srgbClr val="005BA8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6颗高亮LED灯，强光抑制弱光增强</a:t>
            </a:r>
            <a:r>
              <a:rPr lang="zh-CN" sz="1000" spc="20">
                <a:solidFill>
                  <a:srgbClr val="005BA8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，白天黑夜都能</a:t>
            </a:r>
            <a:r>
              <a:rPr sz="1000" spc="20">
                <a:solidFill>
                  <a:srgbClr val="005BA8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精准识别</a:t>
            </a:r>
            <a:r>
              <a:rPr lang="zh-CN" sz="1000" spc="20">
                <a:solidFill>
                  <a:srgbClr val="005BA8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，识别率高达</a:t>
            </a:r>
            <a:r>
              <a:rPr lang="en-US" altLang="zh-CN" sz="1000" spc="20">
                <a:solidFill>
                  <a:srgbClr val="005BA8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99.99%</a:t>
            </a:r>
            <a:endParaRPr lang="zh-CN" sz="1000" spc="20">
              <a:solidFill>
                <a:srgbClr val="005BA8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" name="表格 32"/>
          <p:cNvGraphicFramePr/>
          <p:nvPr>
            <p:custDataLst>
              <p:tags r:id="rId1"/>
            </p:custDataLst>
          </p:nvPr>
        </p:nvGraphicFramePr>
        <p:xfrm>
          <a:off x="447675" y="5327015"/>
          <a:ext cx="11295384" cy="124396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8575"/>
                <a:gridCol w="2072640"/>
                <a:gridCol w="1489075"/>
                <a:gridCol w="1946275"/>
                <a:gridCol w="1488440"/>
                <a:gridCol w="3000379"/>
              </a:tblGrid>
              <a:tr h="4089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输入</a:t>
                      </a:r>
                      <a:r>
                        <a:rPr lang="en-US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电压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220V+10%/50HZ</a:t>
                      </a:r>
                      <a:endParaRPr lang="zh-CN" altLang="en-US" sz="11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车牌识别像素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3</a:t>
                      </a: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00W</a:t>
                      </a:r>
                      <a:endParaRPr lang="zh-CN" altLang="en-US" sz="11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车牌防伪</a:t>
                      </a:r>
                      <a:endParaRPr lang="en-US" altLang="en-US"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支持异常车牌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 </a:t>
                      </a: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(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 </a:t>
                      </a: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手机拍照、打印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 </a:t>
                      </a: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)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 </a:t>
                      </a: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告警</a:t>
                      </a:r>
                      <a:endParaRPr lang="en-US" altLang="en-US"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</a:tr>
              <a:tr h="40830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外形尺寸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320x236x1395MM</a:t>
                      </a:r>
                      <a:endParaRPr lang="zh-CN" altLang="en-US" sz="11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最佳拍摄范围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3～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6</a:t>
                      </a: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米</a:t>
                      </a:r>
                      <a:endParaRPr lang="zh-CN" altLang="en-US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输出信息</a:t>
                      </a:r>
                      <a:endParaRPr lang="en-US" altLang="en-US"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100" b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车辆特征图像、车牌图像、牌照号码、颜色、类型、通过时间</a:t>
                      </a:r>
                      <a:endParaRPr lang="en-US" altLang="en-US" sz="1100" b="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</a:tr>
              <a:tr h="42672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显示屏类型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两行双色高亮LED显示</a:t>
                      </a:r>
                      <a:endParaRPr lang="zh-CN" altLang="en-US" sz="11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  <a:sym typeface="+mn-ea"/>
                        </a:rPr>
                        <a:t>使用环境温度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-25℃～+80℃</a:t>
                      </a:r>
                      <a:endParaRPr lang="zh-CN" altLang="en-US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识别车牌类型</a:t>
                      </a:r>
                      <a:endParaRPr lang="en-US" altLang="en-US"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100" b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普通蓝牌、黄牌、双层黄牌警牌、新武警、新军牌、民航、教练车、新能源、港澳</a:t>
                      </a:r>
                      <a:r>
                        <a:rPr lang="zh-CN" altLang="en-US" sz="1100" b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牌等</a:t>
                      </a:r>
                      <a:endParaRPr lang="zh-CN" altLang="en-US" sz="1100" b="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</a:tr>
            </a:tbl>
          </a:graphicData>
        </a:graphic>
      </p:graphicFrame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2680" y="2065020"/>
            <a:ext cx="3562985" cy="273748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135178" y="1861185"/>
            <a:ext cx="18884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b="1"/>
              <a:t>【</a:t>
            </a:r>
            <a:r>
              <a:rPr lang="zh-CN" altLang="en-US"/>
              <a:t>底座尺寸】</a:t>
            </a:r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rcRect r="45879"/>
          <a:stretch>
            <a:fillRect/>
          </a:stretch>
        </p:blipFill>
        <p:spPr>
          <a:xfrm>
            <a:off x="2777490" y="1363980"/>
            <a:ext cx="2022475" cy="381063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rcRect l="58879" r="4061"/>
          <a:stretch>
            <a:fillRect/>
          </a:stretch>
        </p:blipFill>
        <p:spPr>
          <a:xfrm>
            <a:off x="5219065" y="1363980"/>
            <a:ext cx="1384935" cy="3810635"/>
          </a:xfrm>
          <a:prstGeom prst="rect">
            <a:avLst/>
          </a:prstGeom>
        </p:spPr>
      </p:pic>
      <p:pic>
        <p:nvPicPr>
          <p:cNvPr id="6" name="图片 5" descr="封面PPT-3-2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87555" cy="116586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3322320" y="623570"/>
            <a:ext cx="794448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sz="2600" b="1">
                <a:solidFill>
                  <a:srgbClr val="005BA8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AK-P815</a:t>
            </a:r>
            <a:r>
              <a:rPr lang="zh-CN" altLang="en-US" sz="2600" b="1">
                <a:solidFill>
                  <a:srgbClr val="005BA8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产品参数</a:t>
            </a:r>
            <a:endParaRPr lang="zh-CN" altLang="en-US" sz="2600" b="1">
              <a:solidFill>
                <a:srgbClr val="005BA8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322320" y="161925"/>
            <a:ext cx="7666355" cy="3060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sz="1000" spc="20">
                <a:solidFill>
                  <a:srgbClr val="005BA8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不定期更新数据，以上数据仅供参考，请以收到的实物说明书为准</a:t>
            </a:r>
            <a:endParaRPr lang="zh-CN" sz="1000" spc="20">
              <a:solidFill>
                <a:srgbClr val="005BA8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" name="表格 32"/>
          <p:cNvGraphicFramePr/>
          <p:nvPr>
            <p:custDataLst>
              <p:tags r:id="rId1"/>
            </p:custDataLst>
          </p:nvPr>
        </p:nvGraphicFramePr>
        <p:xfrm>
          <a:off x="447675" y="5327015"/>
          <a:ext cx="11295384" cy="1244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8575"/>
                <a:gridCol w="2072640"/>
                <a:gridCol w="1489075"/>
                <a:gridCol w="1946275"/>
                <a:gridCol w="1488440"/>
                <a:gridCol w="3000379"/>
              </a:tblGrid>
              <a:tr h="4089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外形尺寸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320x236x1395MM</a:t>
                      </a:r>
                      <a:endParaRPr lang="zh-CN" altLang="en-US" sz="11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车牌识别像素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4</a:t>
                      </a: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00W</a:t>
                      </a:r>
                      <a:endParaRPr lang="zh-CN" altLang="en-US" sz="11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车牌防伪</a:t>
                      </a:r>
                      <a:endParaRPr lang="en-US" altLang="en-US"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支持异常车牌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 </a:t>
                      </a: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(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 </a:t>
                      </a: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手机拍照、打印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 </a:t>
                      </a: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)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 </a:t>
                      </a: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告警</a:t>
                      </a:r>
                      <a:endParaRPr lang="en-US" altLang="en-US"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</a:tr>
              <a:tr h="42672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P815SP</a:t>
                      </a:r>
                      <a:r>
                        <a:rPr lang="zh-CN" altLang="en-US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显示屏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四行双色LED显示(静态二维码)</a:t>
                      </a:r>
                      <a:endParaRPr lang="zh-CN" altLang="en-US" sz="11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最佳拍摄范围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3～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6</a:t>
                      </a: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米</a:t>
                      </a:r>
                      <a:endParaRPr lang="zh-CN" altLang="en-US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输出信息</a:t>
                      </a:r>
                      <a:endParaRPr lang="en-US" altLang="en-US"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100" b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车辆特征图像、车牌图像、牌照号码、颜色、类型、通过时间</a:t>
                      </a:r>
                      <a:endParaRPr lang="en-US" altLang="en-US" sz="1100" b="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</a:tr>
              <a:tr h="4089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P815CP</a:t>
                      </a:r>
                      <a:r>
                        <a:rPr lang="zh-CN" altLang="en-US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显示屏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八行全彩LED显示(动态二维码)</a:t>
                      </a:r>
                      <a:endParaRPr lang="zh-CN" altLang="en-US" sz="11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  <a:sym typeface="+mn-ea"/>
                        </a:rPr>
                        <a:t>使用环境温度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-25℃～+80℃</a:t>
                      </a:r>
                      <a:endParaRPr lang="zh-CN" altLang="en-US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识别车牌类型</a:t>
                      </a:r>
                      <a:endParaRPr lang="en-US" altLang="en-US"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100" b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普通蓝牌、黄牌、双层黄牌警牌、新武警、新军牌、民航、教练车、新能源、港澳</a:t>
                      </a:r>
                      <a:r>
                        <a:rPr lang="zh-CN" altLang="en-US" sz="1100" b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牌等</a:t>
                      </a:r>
                      <a:endParaRPr lang="zh-CN" altLang="en-US" sz="1100" b="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</a:tr>
            </a:tbl>
          </a:graphicData>
        </a:graphic>
      </p:graphicFrame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2680" y="2065020"/>
            <a:ext cx="3562985" cy="273748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135178" y="1861185"/>
            <a:ext cx="18884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b="1"/>
              <a:t>【</a:t>
            </a:r>
            <a:r>
              <a:rPr lang="zh-CN" altLang="en-US"/>
              <a:t>底座尺寸】</a:t>
            </a:r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rcRect r="45879"/>
          <a:stretch>
            <a:fillRect/>
          </a:stretch>
        </p:blipFill>
        <p:spPr>
          <a:xfrm>
            <a:off x="2777490" y="1363980"/>
            <a:ext cx="2022475" cy="381063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rcRect l="58879" r="4061"/>
          <a:stretch>
            <a:fillRect/>
          </a:stretch>
        </p:blipFill>
        <p:spPr>
          <a:xfrm>
            <a:off x="5219065" y="1363980"/>
            <a:ext cx="1384935" cy="381063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3677920" y="2387600"/>
            <a:ext cx="373380" cy="7594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3688715" y="2357120"/>
            <a:ext cx="361315" cy="3530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3688715" y="2831465"/>
            <a:ext cx="361315" cy="3530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 descr="封面PPT-3-2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87555" cy="116586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3322320" y="623570"/>
            <a:ext cx="794448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sz="2600" b="1">
                <a:solidFill>
                  <a:srgbClr val="005BA8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AK-P815SP/P815CP</a:t>
            </a:r>
            <a:r>
              <a:rPr lang="zh-CN" altLang="en-US" sz="2600" b="1">
                <a:solidFill>
                  <a:srgbClr val="005BA8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产品参数</a:t>
            </a:r>
            <a:endParaRPr lang="zh-CN" altLang="en-US" sz="2600" b="1">
              <a:solidFill>
                <a:srgbClr val="005BA8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322320" y="161925"/>
            <a:ext cx="7666355" cy="3060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sz="1000" spc="20">
                <a:solidFill>
                  <a:srgbClr val="005BA8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不定期更新数据，以上数据仅供参考，请以收到的实物说明书为准</a:t>
            </a:r>
            <a:endParaRPr lang="zh-CN" sz="1000" spc="20">
              <a:solidFill>
                <a:srgbClr val="005BA8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7260590" y="6348095"/>
            <a:ext cx="4801235" cy="2743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 algn="ctr">
              <a:buFont typeface="Wingdings" panose="05000000000000000000" charset="0"/>
              <a:buNone/>
            </a:pPr>
            <a:r>
              <a:rPr lang="zh-CN" altLang="en-US" sz="130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搭配设备：</a:t>
            </a:r>
            <a:r>
              <a:rPr lang="en-US" altLang="zh-CN" sz="130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P816车牌识别+P816B进出口机器人+D102D道闸</a:t>
            </a:r>
            <a:endParaRPr lang="en-US" altLang="zh-CN" sz="1300">
              <a:solidFill>
                <a:schemeClr val="bg1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7" name="图片 6" descr="封面PPT-3-2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7555" cy="116586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322320" y="623570"/>
            <a:ext cx="794448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600" b="1">
                <a:solidFill>
                  <a:srgbClr val="005BA8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型号：</a:t>
            </a:r>
            <a:r>
              <a:rPr lang="en-US" sz="2600" b="1">
                <a:solidFill>
                  <a:srgbClr val="005BA8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AK-P816</a:t>
            </a:r>
            <a:endParaRPr lang="zh-CN" altLang="en-US" sz="2600" b="1">
              <a:solidFill>
                <a:srgbClr val="005BA8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322320" y="161925"/>
            <a:ext cx="7666355" cy="3060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zh-CN" altLang="en-US" sz="1000" spc="20">
                <a:solidFill>
                  <a:srgbClr val="005BA8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采用一体化设计，自主研发专利产品，</a:t>
            </a:r>
            <a:r>
              <a:rPr lang="en-US" altLang="zh-CN" sz="1000" spc="20">
                <a:solidFill>
                  <a:srgbClr val="005BA8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12.1</a:t>
            </a:r>
            <a:r>
              <a:rPr lang="zh-CN" altLang="en-US" sz="1000" spc="20">
                <a:solidFill>
                  <a:srgbClr val="005BA8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英寸高亮</a:t>
            </a:r>
            <a:r>
              <a:rPr lang="en-US" altLang="zh-CN" sz="1000" spc="20">
                <a:solidFill>
                  <a:srgbClr val="005BA8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LCD</a:t>
            </a:r>
            <a:r>
              <a:rPr lang="zh-CN" altLang="en-US" sz="1000" spc="20">
                <a:solidFill>
                  <a:srgbClr val="005BA8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显示屏，动态车道二维码，智慧停车，无感支付</a:t>
            </a:r>
            <a:endParaRPr lang="zh-CN" sz="1000" spc="20">
              <a:solidFill>
                <a:srgbClr val="005BA8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build="allAtOnce"/>
      <p:bldP spid="6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封面PPT-3-2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7555" cy="116586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303270" y="623570"/>
            <a:ext cx="794448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sz="2600" b="1">
                <a:solidFill>
                  <a:srgbClr val="005BA8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12.1英寸显示屏</a:t>
            </a:r>
            <a:endParaRPr lang="zh-CN" altLang="en-US" sz="2600" b="1">
              <a:solidFill>
                <a:srgbClr val="005BA8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303270" y="161925"/>
            <a:ext cx="7666355" cy="3060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sz="1000" spc="20">
                <a:solidFill>
                  <a:srgbClr val="005BA8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可根据需求选择LCD广告屏或LED屏，LCD屏可显图片广告、欢迎信息等内容 ; LED屏红绿双色重点突出内容,显示内容可自由设置</a:t>
            </a:r>
            <a:endParaRPr lang="zh-CN" sz="1000" spc="20">
              <a:solidFill>
                <a:srgbClr val="005BA8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封面PPT-3-2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7555" cy="116586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312795" y="623570"/>
            <a:ext cx="794448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sz="2600" b="1">
                <a:solidFill>
                  <a:srgbClr val="005BA8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采用</a:t>
            </a:r>
            <a:r>
              <a:rPr sz="2600" b="1">
                <a:solidFill>
                  <a:srgbClr val="005BA8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300W摄像机</a:t>
            </a:r>
            <a:endParaRPr lang="zh-CN" altLang="en-US" sz="2600" b="1">
              <a:solidFill>
                <a:srgbClr val="005BA8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312795" y="161925"/>
            <a:ext cx="7261225" cy="3060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sz="1000" spc="20">
                <a:solidFill>
                  <a:srgbClr val="005BA8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支持黄、绿、黑、白、蓝等多种颜色识别能力强， 车牌识别无惧恶劣天气</a:t>
            </a:r>
            <a:r>
              <a:rPr lang="zh-CN" sz="1000" spc="20">
                <a:solidFill>
                  <a:srgbClr val="005BA8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，精准识别，</a:t>
            </a:r>
            <a:r>
              <a:rPr sz="1000" spc="20">
                <a:solidFill>
                  <a:srgbClr val="005BA8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识别率高达99%</a:t>
            </a:r>
            <a:endParaRPr lang="zh-CN" sz="1000" spc="20">
              <a:solidFill>
                <a:srgbClr val="005BA8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C:\Users\Administrator\Desktop\01\33335.png33335"/>
          <p:cNvPicPr>
            <a:picLocks noChangeAspect="1"/>
          </p:cNvPicPr>
          <p:nvPr/>
        </p:nvPicPr>
        <p:blipFill>
          <a:blip r:embed="rId1"/>
          <a:srcRect l="-2217" t="74639" r="44576" b="-1928"/>
          <a:stretch>
            <a:fillRect/>
          </a:stretch>
        </p:blipFill>
        <p:spPr>
          <a:xfrm>
            <a:off x="6976745" y="2183765"/>
            <a:ext cx="2752090" cy="2433320"/>
          </a:xfrm>
          <a:prstGeom prst="rect">
            <a:avLst/>
          </a:prstGeom>
        </p:spPr>
      </p:pic>
      <p:pic>
        <p:nvPicPr>
          <p:cNvPr id="11" name="图片 10" descr="C:\Users\Administrator\Desktop\01\33335.png33335"/>
          <p:cNvPicPr>
            <a:picLocks noChangeAspect="1"/>
          </p:cNvPicPr>
          <p:nvPr/>
        </p:nvPicPr>
        <p:blipFill>
          <a:blip r:embed="rId1"/>
          <a:srcRect r="41870" b="26924"/>
          <a:stretch>
            <a:fillRect/>
          </a:stretch>
        </p:blipFill>
        <p:spPr>
          <a:xfrm>
            <a:off x="2915285" y="1339850"/>
            <a:ext cx="1661795" cy="3900805"/>
          </a:xfrm>
          <a:prstGeom prst="rect">
            <a:avLst/>
          </a:prstGeom>
        </p:spPr>
      </p:pic>
      <p:graphicFrame>
        <p:nvGraphicFramePr>
          <p:cNvPr id="33" name="表格 32"/>
          <p:cNvGraphicFramePr/>
          <p:nvPr>
            <p:custDataLst>
              <p:tags r:id="rId2"/>
            </p:custDataLst>
          </p:nvPr>
        </p:nvGraphicFramePr>
        <p:xfrm>
          <a:off x="447675" y="5323205"/>
          <a:ext cx="11295384" cy="12261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8575"/>
                <a:gridCol w="2072640"/>
                <a:gridCol w="1489075"/>
                <a:gridCol w="1946275"/>
                <a:gridCol w="1488440"/>
                <a:gridCol w="3000379"/>
              </a:tblGrid>
              <a:tr h="4089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输入</a:t>
                      </a:r>
                      <a:r>
                        <a:rPr lang="en-US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电压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220V+10%/50HZ</a:t>
                      </a:r>
                      <a:endParaRPr lang="zh-CN" altLang="en-US" sz="11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车牌识别像素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300W</a:t>
                      </a:r>
                      <a:endParaRPr lang="zh-CN" altLang="en-US" sz="11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车牌防伪</a:t>
                      </a:r>
                      <a:endParaRPr lang="en-US" altLang="en-US"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支持异常车牌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 </a:t>
                      </a: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(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 </a:t>
                      </a: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手机拍照、打印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 </a:t>
                      </a: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)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 </a:t>
                      </a: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告警</a:t>
                      </a:r>
                      <a:endParaRPr lang="en-US" altLang="en-US"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</a:tr>
              <a:tr h="40830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外形尺寸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2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33</a:t>
                      </a: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x2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33</a:t>
                      </a: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x153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3</a:t>
                      </a: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MM</a:t>
                      </a:r>
                      <a:endParaRPr lang="zh-CN" altLang="en-US" sz="11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最佳拍摄范围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3～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6</a:t>
                      </a: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米</a:t>
                      </a:r>
                      <a:endParaRPr lang="zh-CN" altLang="en-US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输出信息</a:t>
                      </a:r>
                      <a:endParaRPr lang="en-US" altLang="en-US"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100" b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车辆特征图像、车牌图像、牌照号码、颜色、类型、通过时间</a:t>
                      </a:r>
                      <a:endParaRPr lang="en-US" altLang="en-US" sz="1100" b="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</a:tr>
              <a:tr h="4089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显示屏类型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04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12.1英寸LCD屏/12.1英寸LE</a:t>
                      </a:r>
                      <a:r>
                        <a:rPr lang="en-US" altLang="zh-CN" sz="104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D</a:t>
                      </a:r>
                      <a:r>
                        <a:rPr lang="zh-CN" altLang="en-US" sz="104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屏</a:t>
                      </a:r>
                      <a:endParaRPr lang="zh-CN" altLang="en-US" sz="104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  <a:sym typeface="+mn-ea"/>
                        </a:rPr>
                        <a:t>使用环境温度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-25℃～+80℃</a:t>
                      </a:r>
                      <a:endParaRPr lang="zh-CN" altLang="en-US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识别车牌类型</a:t>
                      </a:r>
                      <a:endParaRPr lang="en-US" altLang="en-US"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100" b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普通蓝牌、黄牌、双层黄牌警牌、新武警、新军牌、民航、教练车、新能源、港澳</a:t>
                      </a:r>
                      <a:r>
                        <a:rPr lang="zh-CN" altLang="en-US" sz="1100" b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牌等</a:t>
                      </a:r>
                      <a:endParaRPr lang="zh-CN" altLang="en-US" sz="1100" b="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</a:tr>
            </a:tbl>
          </a:graphicData>
        </a:graphic>
      </p:graphicFrame>
      <p:sp>
        <p:nvSpPr>
          <p:cNvPr id="14" name="文本框 13"/>
          <p:cNvSpPr txBox="1"/>
          <p:nvPr/>
        </p:nvSpPr>
        <p:spPr>
          <a:xfrm>
            <a:off x="7408228" y="1613535"/>
            <a:ext cx="18884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b="1"/>
              <a:t>【</a:t>
            </a:r>
            <a:r>
              <a:rPr lang="zh-CN" altLang="en-US"/>
              <a:t>底座尺寸】</a:t>
            </a:r>
            <a:endParaRPr lang="zh-CN" altLang="en-US"/>
          </a:p>
        </p:txBody>
      </p:sp>
      <p:pic>
        <p:nvPicPr>
          <p:cNvPr id="12" name="图片 11" descr="C:\Users\Administrator\Desktop\01\33335.png33335"/>
          <p:cNvPicPr>
            <a:picLocks noChangeAspect="1"/>
          </p:cNvPicPr>
          <p:nvPr/>
        </p:nvPicPr>
        <p:blipFill>
          <a:blip r:embed="rId1"/>
          <a:srcRect l="59574" t="-595" r="-2044" b="27519"/>
          <a:stretch>
            <a:fillRect/>
          </a:stretch>
        </p:blipFill>
        <p:spPr>
          <a:xfrm>
            <a:off x="5497830" y="1312545"/>
            <a:ext cx="1214120" cy="3900805"/>
          </a:xfrm>
          <a:prstGeom prst="rect">
            <a:avLst/>
          </a:prstGeom>
        </p:spPr>
      </p:pic>
      <p:pic>
        <p:nvPicPr>
          <p:cNvPr id="6" name="图片 5" descr="封面PPT-3-2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7555" cy="116586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322320" y="623570"/>
            <a:ext cx="794448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sz="2600" b="1">
                <a:solidFill>
                  <a:srgbClr val="005BA8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AK-P816</a:t>
            </a:r>
            <a:r>
              <a:rPr lang="zh-CN" altLang="en-US" sz="2600" b="1">
                <a:solidFill>
                  <a:srgbClr val="005BA8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产品参数</a:t>
            </a:r>
            <a:endParaRPr lang="zh-CN" altLang="en-US" sz="2600" b="1">
              <a:solidFill>
                <a:srgbClr val="005BA8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322320" y="161925"/>
            <a:ext cx="7261225" cy="3060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sz="1000" spc="20">
                <a:solidFill>
                  <a:srgbClr val="005BA8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不定期更新数据，以上数据仅供参考，请以收到的实物说明书为准</a:t>
            </a:r>
            <a:endParaRPr lang="zh-CN" sz="1000" spc="20">
              <a:solidFill>
                <a:srgbClr val="005BA8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7411085" y="6348730"/>
            <a:ext cx="4714875" cy="2743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 algn="ctr">
              <a:buFont typeface="Wingdings" panose="05000000000000000000" charset="0"/>
              <a:buNone/>
            </a:pPr>
            <a:r>
              <a:rPr lang="zh-CN" altLang="en-US" sz="130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搭配设备：</a:t>
            </a:r>
            <a:r>
              <a:rPr lang="en-US" altLang="zh-CN" sz="130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P822SM+P822DM+P811车牌识别+S580道闸</a:t>
            </a:r>
            <a:endParaRPr lang="en-US" altLang="zh-CN" sz="1300">
              <a:solidFill>
                <a:schemeClr val="bg1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22" name="图片 21" descr="封面PPT-3-2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7555" cy="1165860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3322320" y="169545"/>
            <a:ext cx="7489190" cy="3060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sz="1000" spc="20">
                <a:solidFill>
                  <a:srgbClr val="005BA8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P822系列车牌识别机，根据安装位置和功能，分为两种，一种主导像机，安装于道闸前面，另一种为辅助像机，安装于道闸后面</a:t>
            </a:r>
            <a:endParaRPr lang="zh-CN" sz="1000" spc="20">
              <a:solidFill>
                <a:srgbClr val="005BA8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3322320" y="613410"/>
            <a:ext cx="543814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600" b="1">
                <a:solidFill>
                  <a:srgbClr val="005BA8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型号：</a:t>
            </a:r>
            <a:r>
              <a:rPr lang="en-US" sz="2600" b="1">
                <a:solidFill>
                  <a:srgbClr val="005BA8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AK-P822</a:t>
            </a:r>
            <a:r>
              <a:rPr lang="zh-CN" altLang="en-US" sz="2600" b="1">
                <a:solidFill>
                  <a:srgbClr val="005BA8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系列</a:t>
            </a:r>
            <a:endParaRPr lang="zh-CN" sz="2600" b="1">
              <a:solidFill>
                <a:srgbClr val="005BA8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build="allAtOnce"/>
      <p:bldP spid="6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/>
        </p:nvCxnSpPr>
        <p:spPr>
          <a:xfrm>
            <a:off x="7529526" y="1917065"/>
            <a:ext cx="932180" cy="63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7531879" y="2467293"/>
            <a:ext cx="92982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TextBox 9"/>
          <p:cNvSpPr txBox="1"/>
          <p:nvPr/>
        </p:nvSpPr>
        <p:spPr>
          <a:xfrm>
            <a:off x="6757670" y="2298700"/>
            <a:ext cx="87757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600" dirty="0" smtClean="0">
                <a:latin typeface="阿里巴巴普惠体 3.0 55 Regular" panose="00020600040101010101" charset="-122"/>
                <a:ea typeface="阿里巴巴普惠体 3.0 55 Regular" panose="00020600040101010101" charset="-122"/>
              </a:rPr>
              <a:t>双行屏</a:t>
            </a:r>
            <a:endParaRPr lang="zh-CN" altLang="en-US" sz="1600" dirty="0">
              <a:latin typeface="阿里巴巴普惠体 3.0 55 Regular" panose="00020600040101010101" charset="-122"/>
              <a:ea typeface="阿里巴巴普惠体 3.0 55 Regular" panose="00020600040101010101" charset="-122"/>
            </a:endParaRPr>
          </a:p>
        </p:txBody>
      </p:sp>
      <p:sp>
        <p:nvSpPr>
          <p:cNvPr id="16" name="TextBox 12"/>
          <p:cNvSpPr txBox="1"/>
          <p:nvPr/>
        </p:nvSpPr>
        <p:spPr>
          <a:xfrm>
            <a:off x="6499860" y="1748790"/>
            <a:ext cx="113538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600" dirty="0">
                <a:latin typeface="阿里巴巴普惠体 3.0 55 Regular" panose="00020600040101010101" charset="-122"/>
                <a:ea typeface="阿里巴巴普惠体 3.0 55 Regular" panose="00020600040101010101" charset="-122"/>
              </a:rPr>
              <a:t>第一像机</a:t>
            </a:r>
            <a:endParaRPr lang="zh-CN" altLang="en-US" sz="1600" dirty="0">
              <a:latin typeface="阿里巴巴普惠体 3.0 55 Regular" panose="00020600040101010101" charset="-122"/>
              <a:ea typeface="阿里巴巴普惠体 3.0 55 Regular" panose="00020600040101010101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7531431" y="3011488"/>
            <a:ext cx="93027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TextBox 15"/>
          <p:cNvSpPr txBox="1"/>
          <p:nvPr/>
        </p:nvSpPr>
        <p:spPr>
          <a:xfrm>
            <a:off x="6579870" y="2842895"/>
            <a:ext cx="105537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600" dirty="0" smtClean="0">
                <a:latin typeface="阿里巴巴普惠体 3.0 55 Regular" panose="00020600040101010101" charset="-122"/>
                <a:ea typeface="阿里巴巴普惠体 3.0 55 Regular" panose="00020600040101010101" charset="-122"/>
              </a:rPr>
              <a:t>第二像机</a:t>
            </a:r>
            <a:endParaRPr lang="zh-CN" altLang="en-US" sz="1600" dirty="0">
              <a:latin typeface="阿里巴巴普惠体 3.0 55 Regular" panose="00020600040101010101" charset="-122"/>
              <a:ea typeface="阿里巴巴普惠体 3.0 55 Regular" panose="00020600040101010101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 flipV="1">
            <a:off x="7514921" y="4117023"/>
            <a:ext cx="946785" cy="254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19"/>
          <p:cNvSpPr txBox="1"/>
          <p:nvPr/>
        </p:nvSpPr>
        <p:spPr>
          <a:xfrm>
            <a:off x="6809740" y="3949700"/>
            <a:ext cx="8255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600" dirty="0" smtClean="0">
                <a:latin typeface="阿里巴巴普惠体 3.0 55 Regular" panose="00020600040101010101" charset="-122"/>
                <a:ea typeface="阿里巴巴普惠体 3.0 55 Regular" panose="00020600040101010101" charset="-122"/>
              </a:rPr>
              <a:t>补光灯</a:t>
            </a:r>
            <a:endParaRPr lang="zh-CN" altLang="en-US" sz="1600" dirty="0">
              <a:latin typeface="阿里巴巴普惠体 3.0 55 Regular" panose="00020600040101010101" charset="-122"/>
              <a:ea typeface="阿里巴巴普惠体 3.0 55 Regular" panose="00020600040101010101" charset="-122"/>
            </a:endParaRPr>
          </a:p>
        </p:txBody>
      </p:sp>
      <p:cxnSp>
        <p:nvCxnSpPr>
          <p:cNvPr id="23" name="直接连接符 22"/>
          <p:cNvCxnSpPr/>
          <p:nvPr>
            <p:custDataLst>
              <p:tags r:id="rId2"/>
            </p:custDataLst>
          </p:nvPr>
        </p:nvCxnSpPr>
        <p:spPr>
          <a:xfrm>
            <a:off x="10258701" y="3282315"/>
            <a:ext cx="932180" cy="63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3"/>
            </p:custDataLst>
          </p:nvPr>
        </p:nvCxnSpPr>
        <p:spPr>
          <a:xfrm>
            <a:off x="10258701" y="4650105"/>
            <a:ext cx="932180" cy="63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TextBox 19"/>
          <p:cNvSpPr txBox="1"/>
          <p:nvPr>
            <p:custDataLst>
              <p:tags r:id="rId4"/>
            </p:custDataLst>
          </p:nvPr>
        </p:nvSpPr>
        <p:spPr>
          <a:xfrm>
            <a:off x="11137265" y="4405630"/>
            <a:ext cx="93091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dirty="0" smtClean="0">
                <a:latin typeface="阿里巴巴普惠体 3.0 55 Regular" panose="00020600040101010101" charset="-122"/>
                <a:ea typeface="阿里巴巴普惠体 3.0 55 Regular" panose="00020600040101010101" charset="-122"/>
              </a:rPr>
              <a:t>补光灯</a:t>
            </a:r>
            <a:endParaRPr lang="zh-CN" altLang="en-US" sz="1600" dirty="0">
              <a:latin typeface="阿里巴巴普惠体 3.0 55 Regular" panose="00020600040101010101" charset="-122"/>
              <a:ea typeface="阿里巴巴普惠体 3.0 55 Regular" panose="00020600040101010101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1137265" y="3114040"/>
            <a:ext cx="77216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>
                <a:latin typeface="阿里巴巴普惠体 3.0 55 Regular" panose="00020600040101010101" charset="-122"/>
                <a:ea typeface="阿里巴巴普惠体 3.0 55 Regular" panose="00020600040101010101" charset="-122"/>
              </a:rPr>
              <a:t>像机</a:t>
            </a:r>
            <a:endParaRPr lang="zh-CN" altLang="en-US" sz="1600">
              <a:latin typeface="阿里巴巴普惠体 3.0 55 Regular" panose="00020600040101010101" charset="-122"/>
              <a:ea typeface="阿里巴巴普惠体 3.0 55 Regular" panose="00020600040101010101" charset="-122"/>
            </a:endParaRPr>
          </a:p>
        </p:txBody>
      </p:sp>
      <p:pic>
        <p:nvPicPr>
          <p:cNvPr id="22" name="图片 21" descr="封面PPT-3-2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87555" cy="1165860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3331845" y="169545"/>
            <a:ext cx="7261225" cy="3060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zh-CN" sz="1000" spc="20">
                <a:solidFill>
                  <a:srgbClr val="005BA8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双行双色显示屏，显示信息自由设定，调节方便，经久耐用，超宽道、</a:t>
            </a:r>
            <a:r>
              <a:rPr lang="en-US" altLang="zh-CN" sz="1000" spc="20">
                <a:solidFill>
                  <a:srgbClr val="005BA8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T</a:t>
            </a:r>
            <a:r>
              <a:rPr lang="zh-CN" altLang="en-US" sz="1000" spc="20">
                <a:solidFill>
                  <a:srgbClr val="005BA8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型道、大弯道各种复杂场景皆可适配</a:t>
            </a:r>
            <a:endParaRPr lang="zh-CN" sz="1000" spc="20">
              <a:solidFill>
                <a:srgbClr val="005BA8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3331845" y="613410"/>
            <a:ext cx="543814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2600" b="1">
                <a:solidFill>
                  <a:srgbClr val="005BA8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400W</a:t>
            </a:r>
            <a:r>
              <a:rPr lang="zh-CN" altLang="en-US" sz="2600" b="1">
                <a:solidFill>
                  <a:srgbClr val="005BA8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像素</a:t>
            </a:r>
            <a:r>
              <a:rPr lang="zh-CN" sz="2600" b="1">
                <a:solidFill>
                  <a:srgbClr val="005BA8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双目识别</a:t>
            </a:r>
            <a:endParaRPr lang="zh-CN" sz="2600" b="1">
              <a:solidFill>
                <a:srgbClr val="005BA8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" name="表格 32"/>
          <p:cNvGraphicFramePr/>
          <p:nvPr>
            <p:custDataLst>
              <p:tags r:id="rId1"/>
            </p:custDataLst>
          </p:nvPr>
        </p:nvGraphicFramePr>
        <p:xfrm>
          <a:off x="447675" y="5336540"/>
          <a:ext cx="11295384" cy="12623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3350"/>
                <a:gridCol w="1967865"/>
                <a:gridCol w="1489075"/>
                <a:gridCol w="1946275"/>
                <a:gridCol w="1488440"/>
                <a:gridCol w="3000379"/>
              </a:tblGrid>
              <a:tr h="4089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P822SM</a:t>
                      </a:r>
                      <a:r>
                        <a:rPr lang="zh-CN" altLang="en-US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外形尺寸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226x166x1400MM</a:t>
                      </a:r>
                      <a:endParaRPr lang="en-US" altLang="zh-CN" sz="11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车牌识别像素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4</a:t>
                      </a: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00W</a:t>
                      </a:r>
                      <a:endParaRPr lang="zh-CN" altLang="en-US" sz="11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车牌防伪</a:t>
                      </a:r>
                      <a:endParaRPr lang="en-US" altLang="en-US"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支持异常车牌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 </a:t>
                      </a: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(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 </a:t>
                      </a: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手机拍照、打印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 </a:t>
                      </a: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)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 </a:t>
                      </a: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告警</a:t>
                      </a:r>
                      <a:endParaRPr lang="en-US" altLang="en-US"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</a:tr>
              <a:tr h="40830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P822DM</a:t>
                      </a:r>
                      <a:r>
                        <a:rPr lang="zh-CN" altLang="en-US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外形尺寸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22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6</a:t>
                      </a: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x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166</a:t>
                      </a: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x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864</a:t>
                      </a: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MM</a:t>
                      </a:r>
                      <a:endParaRPr lang="zh-CN" altLang="en-US" sz="11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最佳拍摄范围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3～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10</a:t>
                      </a: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米</a:t>
                      </a:r>
                      <a:endParaRPr lang="zh-CN" altLang="en-US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输出信息</a:t>
                      </a:r>
                      <a:endParaRPr lang="en-US" altLang="en-US"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100" b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车辆特征图像、车牌图像、牌照号码、颜色、类型、通过时间</a:t>
                      </a:r>
                      <a:endParaRPr lang="en-US" altLang="en-US" sz="1100" b="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</a:tr>
              <a:tr h="4089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输入</a:t>
                      </a:r>
                      <a:r>
                        <a:rPr lang="en-US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电压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220V+10%/50HZ</a:t>
                      </a:r>
                      <a:endParaRPr lang="zh-CN" altLang="en-US" sz="11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  <a:sym typeface="+mn-ea"/>
                        </a:rPr>
                        <a:t>使用环境温度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-25℃～+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7</a:t>
                      </a: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0℃</a:t>
                      </a:r>
                      <a:endParaRPr lang="zh-CN" altLang="en-US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识别车牌类型</a:t>
                      </a:r>
                      <a:endParaRPr lang="en-US" altLang="en-US"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100" b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普通蓝牌、黄牌、双层黄牌警牌、新武警、新军牌、民航、教练车、新能源、港澳</a:t>
                      </a:r>
                      <a:r>
                        <a:rPr lang="zh-CN" altLang="en-US" sz="1100" b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牌等</a:t>
                      </a:r>
                      <a:endParaRPr lang="zh-CN" altLang="en-US" sz="1100" b="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</a:tr>
            </a:tbl>
          </a:graphicData>
        </a:graphic>
      </p:graphicFrame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t="961" r="39989" b="20149"/>
          <a:stretch>
            <a:fillRect/>
          </a:stretch>
        </p:blipFill>
        <p:spPr>
          <a:xfrm>
            <a:off x="1373505" y="1426210"/>
            <a:ext cx="1347470" cy="385635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18495" t="80570" r="39990"/>
          <a:stretch>
            <a:fillRect/>
          </a:stretch>
        </p:blipFill>
        <p:spPr>
          <a:xfrm>
            <a:off x="3949700" y="2771140"/>
            <a:ext cx="1383030" cy="140906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3734912" y="4180205"/>
            <a:ext cx="18884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b="1"/>
              <a:t>【</a:t>
            </a:r>
            <a:r>
              <a:rPr lang="zh-CN" altLang="en-US"/>
              <a:t>底座尺寸】</a:t>
            </a:r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/>
          <a:srcRect l="62415" t="961" b="20149"/>
          <a:stretch>
            <a:fillRect/>
          </a:stretch>
        </p:blipFill>
        <p:spPr>
          <a:xfrm>
            <a:off x="2915285" y="1365250"/>
            <a:ext cx="834390" cy="3815715"/>
          </a:xfrm>
          <a:prstGeom prst="rect">
            <a:avLst/>
          </a:prstGeom>
        </p:spPr>
      </p:pic>
      <p:cxnSp>
        <p:nvCxnSpPr>
          <p:cNvPr id="17" name="直接连接符 16"/>
          <p:cNvCxnSpPr/>
          <p:nvPr/>
        </p:nvCxnSpPr>
        <p:spPr>
          <a:xfrm>
            <a:off x="6009005" y="1454785"/>
            <a:ext cx="0" cy="365760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18" name="图片 1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4815" t="5747" r="45357" b="25621"/>
          <a:stretch>
            <a:fillRect/>
          </a:stretch>
        </p:blipFill>
        <p:spPr>
          <a:xfrm>
            <a:off x="6723380" y="1915160"/>
            <a:ext cx="1471930" cy="289687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rcRect l="61543" t="3174" b="22777"/>
          <a:stretch>
            <a:fillRect/>
          </a:stretch>
        </p:blipFill>
        <p:spPr>
          <a:xfrm>
            <a:off x="8268970" y="1677670"/>
            <a:ext cx="1136015" cy="312547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3"/>
          <a:srcRect l="18495" t="80570" r="39990"/>
          <a:stretch>
            <a:fillRect/>
          </a:stretch>
        </p:blipFill>
        <p:spPr>
          <a:xfrm>
            <a:off x="9363075" y="2771140"/>
            <a:ext cx="1383030" cy="1409065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9172020" y="4180205"/>
            <a:ext cx="18884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b="1"/>
              <a:t>【</a:t>
            </a:r>
            <a:r>
              <a:rPr lang="zh-CN" altLang="en-US"/>
              <a:t>底座尺寸】</a:t>
            </a:r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>
          <a:xfrm>
            <a:off x="3734912" y="2284730"/>
            <a:ext cx="1888490" cy="327660"/>
            <a:chOff x="5685" y="2688"/>
            <a:chExt cx="2974" cy="516"/>
          </a:xfrm>
        </p:grpSpPr>
        <p:sp>
          <p:nvSpPr>
            <p:cNvPr id="26" name="圆角矩形 25"/>
            <p:cNvSpPr/>
            <p:nvPr/>
          </p:nvSpPr>
          <p:spPr>
            <a:xfrm>
              <a:off x="6230" y="2688"/>
              <a:ext cx="1884" cy="516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rgbClr val="FFFFFF"/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5685" y="2705"/>
              <a:ext cx="2974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1400" b="1">
                  <a:solidFill>
                    <a:schemeClr val="bg1"/>
                  </a:solidFill>
                </a:rPr>
                <a:t>AK-P822SM</a:t>
              </a:r>
              <a:endParaRPr lang="en-US" altLang="zh-CN" sz="14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9172020" y="2284730"/>
            <a:ext cx="1888490" cy="327660"/>
            <a:chOff x="5685" y="2688"/>
            <a:chExt cx="2974" cy="516"/>
          </a:xfrm>
        </p:grpSpPr>
        <p:sp>
          <p:nvSpPr>
            <p:cNvPr id="32" name="圆角矩形 31"/>
            <p:cNvSpPr/>
            <p:nvPr/>
          </p:nvSpPr>
          <p:spPr>
            <a:xfrm>
              <a:off x="6230" y="2688"/>
              <a:ext cx="1884" cy="516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rgbClr val="FFFFFF"/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5685" y="2705"/>
              <a:ext cx="2974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1400" b="1">
                  <a:solidFill>
                    <a:schemeClr val="bg1"/>
                  </a:solidFill>
                </a:rPr>
                <a:t>AK-P822DM</a:t>
              </a:r>
              <a:endParaRPr lang="en-US" altLang="zh-CN" sz="1400" b="1">
                <a:solidFill>
                  <a:schemeClr val="bg1"/>
                </a:solidFill>
              </a:endParaRPr>
            </a:p>
          </p:txBody>
        </p:sp>
      </p:grpSp>
      <p:pic>
        <p:nvPicPr>
          <p:cNvPr id="22" name="图片 21" descr="封面PPT-3-23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87555" cy="1165860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3322320" y="169545"/>
            <a:ext cx="7261225" cy="3060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sz="1000" spc="20">
                <a:solidFill>
                  <a:srgbClr val="005BA8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不定期更新数据，以上数据仅供参考，请以收到的实物说明书为准</a:t>
            </a:r>
            <a:endParaRPr lang="zh-CN" sz="1000" spc="20">
              <a:solidFill>
                <a:srgbClr val="005BA8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3322320" y="613410"/>
            <a:ext cx="543814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sz="2600" b="1">
                <a:solidFill>
                  <a:srgbClr val="005BA8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AK-P822SM/P822DM</a:t>
            </a:r>
            <a:r>
              <a:rPr lang="zh-CN" altLang="en-US" sz="2600" b="1">
                <a:solidFill>
                  <a:srgbClr val="005BA8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产品参数</a:t>
            </a:r>
            <a:endParaRPr lang="zh-CN" sz="2600" b="1">
              <a:solidFill>
                <a:srgbClr val="005BA8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11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8385175" y="6365240"/>
            <a:ext cx="3806825" cy="2743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 algn="ctr">
              <a:buFont typeface="Wingdings" panose="05000000000000000000" charset="0"/>
              <a:buNone/>
            </a:pPr>
            <a:r>
              <a:rPr lang="zh-CN" altLang="en-US" sz="130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搭配设备：</a:t>
            </a:r>
            <a:r>
              <a:rPr lang="en-US" altLang="zh-CN" sz="130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P827+P811车牌识别+S580道闸</a:t>
            </a:r>
            <a:endParaRPr lang="en-US" altLang="zh-CN" sz="1300">
              <a:solidFill>
                <a:schemeClr val="bg1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22" name="图片 21" descr="封面PPT-3-2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7555" cy="1165860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3322320" y="169545"/>
            <a:ext cx="7261225" cy="3060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zh-CN" altLang="en-US" sz="1000" spc="20">
                <a:solidFill>
                  <a:srgbClr val="005BA8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自主研发专利产品，采用18.5英寸LCD液晶屏，可以播放视频、图片广告，</a:t>
            </a:r>
            <a:r>
              <a:rPr lang="en-US" sz="1000" spc="20">
                <a:solidFill>
                  <a:srgbClr val="005BA8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独特</a:t>
            </a:r>
            <a:r>
              <a:rPr lang="zh-CN" altLang="en-US" sz="1000" spc="20">
                <a:solidFill>
                  <a:srgbClr val="005BA8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lang="en-US" sz="1000" spc="20">
                <a:solidFill>
                  <a:srgbClr val="005BA8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设计，极致</a:t>
            </a:r>
            <a:r>
              <a:rPr lang="zh-CN" altLang="en-US" sz="1000" spc="20">
                <a:solidFill>
                  <a:srgbClr val="005BA8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lang="en-US" sz="1000" spc="20">
                <a:solidFill>
                  <a:srgbClr val="005BA8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颜值</a:t>
            </a:r>
            <a:endParaRPr lang="zh-CN" sz="1000" spc="20">
              <a:solidFill>
                <a:srgbClr val="005BA8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3322320" y="613410"/>
            <a:ext cx="506984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600" b="1">
                <a:solidFill>
                  <a:srgbClr val="005BA8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型号：</a:t>
            </a:r>
            <a:r>
              <a:rPr lang="en-US" sz="2600" b="1">
                <a:solidFill>
                  <a:srgbClr val="005BA8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AK-P827</a:t>
            </a:r>
            <a:endParaRPr lang="zh-CN" sz="2600" b="1">
              <a:solidFill>
                <a:srgbClr val="005BA8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build="allAtOnce"/>
      <p:bldP spid="9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 descr="封面PPT-3-2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7555" cy="1165860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3293745" y="169545"/>
            <a:ext cx="7261225" cy="3060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sz="1000" spc="20">
                <a:solidFill>
                  <a:srgbClr val="005BA8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高清LCD显示屏，可投放广告图片、视频、显示车辆信息、缴费二维码及自定义显示内容</a:t>
            </a:r>
            <a:endParaRPr lang="zh-CN" sz="1000" spc="20">
              <a:solidFill>
                <a:srgbClr val="005BA8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3293745" y="613410"/>
            <a:ext cx="506984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sz="2600" b="1">
                <a:solidFill>
                  <a:srgbClr val="005BA8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18.5</a:t>
            </a:r>
            <a:r>
              <a:rPr lang="zh-CN" altLang="en-US" sz="2600" b="1">
                <a:solidFill>
                  <a:srgbClr val="005BA8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英寸</a:t>
            </a:r>
            <a:r>
              <a:rPr lang="en-US" altLang="zh-CN" sz="2600" b="1">
                <a:solidFill>
                  <a:srgbClr val="005BA8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LCD</a:t>
            </a:r>
            <a:r>
              <a:rPr lang="zh-CN" altLang="en-US" sz="2600" b="1">
                <a:solidFill>
                  <a:srgbClr val="005BA8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液晶屏</a:t>
            </a:r>
            <a:endParaRPr lang="zh-CN" sz="2600" b="1">
              <a:solidFill>
                <a:srgbClr val="005BA8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82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99672" y="1196340"/>
            <a:ext cx="5192656" cy="4089600"/>
          </a:xfrm>
          <a:prstGeom prst="rect">
            <a:avLst/>
          </a:prstGeom>
        </p:spPr>
      </p:pic>
      <p:graphicFrame>
        <p:nvGraphicFramePr>
          <p:cNvPr id="33" name="表格 32"/>
          <p:cNvGraphicFramePr/>
          <p:nvPr>
            <p:custDataLst>
              <p:tags r:id="rId2"/>
            </p:custDataLst>
          </p:nvPr>
        </p:nvGraphicFramePr>
        <p:xfrm>
          <a:off x="447675" y="5328285"/>
          <a:ext cx="11295384" cy="12261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8575"/>
                <a:gridCol w="2072640"/>
                <a:gridCol w="1489075"/>
                <a:gridCol w="1946275"/>
                <a:gridCol w="1488440"/>
                <a:gridCol w="3000379"/>
              </a:tblGrid>
              <a:tr h="4089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输入</a:t>
                      </a:r>
                      <a:r>
                        <a:rPr lang="en-US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电压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220V+10%/50HZ</a:t>
                      </a:r>
                      <a:endParaRPr lang="zh-CN" altLang="en-US" sz="11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车牌识别像素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4</a:t>
                      </a: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00W</a:t>
                      </a:r>
                      <a:endParaRPr lang="zh-CN" altLang="en-US" sz="11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车牌防伪</a:t>
                      </a:r>
                      <a:endParaRPr lang="en-US" altLang="en-US"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支持异常车牌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 </a:t>
                      </a: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(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 </a:t>
                      </a: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手机拍照、打印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 </a:t>
                      </a: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)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 </a:t>
                      </a: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告警</a:t>
                      </a:r>
                      <a:endParaRPr lang="en-US" altLang="en-US"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</a:tr>
              <a:tr h="40830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外形尺寸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2</a:t>
                      </a:r>
                      <a:r>
                        <a:rPr lang="en-US"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80x215x1400</a:t>
                      </a: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MM</a:t>
                      </a:r>
                      <a:endParaRPr lang="zh-CN" altLang="en-US" sz="11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最佳拍摄范围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3～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6</a:t>
                      </a: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米</a:t>
                      </a:r>
                      <a:endParaRPr lang="zh-CN" altLang="en-US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输出信息</a:t>
                      </a:r>
                      <a:endParaRPr lang="en-US" altLang="en-US"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100" b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车辆特征图像、车牌图像、牌照号码、颜色、类型、通过时间</a:t>
                      </a:r>
                      <a:endParaRPr lang="en-US" altLang="en-US" sz="1100" b="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</a:tr>
              <a:tr h="4089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显示屏类型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sz="104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18.5英寸LCD液晶屏</a:t>
                      </a:r>
                      <a:endParaRPr sz="104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 b="1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  <a:sym typeface="+mn-ea"/>
                        </a:rPr>
                        <a:t>使用环境温度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-25℃～+80℃</a:t>
                      </a:r>
                      <a:endParaRPr lang="zh-CN" altLang="en-US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1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识别车牌类型</a:t>
                      </a:r>
                      <a:endParaRPr lang="en-US" altLang="en-US" sz="11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100" b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普通蓝牌、黄牌、双层黄牌警牌、新武警、新军牌、民航、教练车、新能源、港澳</a:t>
                      </a:r>
                      <a:r>
                        <a:rPr lang="zh-CN" altLang="en-US" sz="1100" b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牌等</a:t>
                      </a:r>
                      <a:endParaRPr lang="zh-CN" altLang="en-US" sz="1100" b="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</a:tr>
            </a:tbl>
          </a:graphicData>
        </a:graphic>
      </p:graphicFrame>
      <p:pic>
        <p:nvPicPr>
          <p:cNvPr id="6" name="图片 5" descr="封面PPT-3-2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7555" cy="116586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322320" y="623570"/>
            <a:ext cx="794448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sz="2600" b="1">
                <a:solidFill>
                  <a:srgbClr val="005BA8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AK-P827</a:t>
            </a:r>
            <a:r>
              <a:rPr lang="zh-CN" altLang="en-US" sz="2600" b="1">
                <a:solidFill>
                  <a:srgbClr val="005BA8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产品参数</a:t>
            </a:r>
            <a:endParaRPr lang="zh-CN" altLang="en-US" sz="2600" b="1">
              <a:solidFill>
                <a:srgbClr val="005BA8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322320" y="161925"/>
            <a:ext cx="7261225" cy="3060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sz="1000" spc="20">
                <a:solidFill>
                  <a:srgbClr val="005BA8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不定期更新数据，以上数据仅供参考，请以收到的实物说明书为准</a:t>
            </a:r>
            <a:endParaRPr lang="zh-CN" sz="1000" spc="20">
              <a:solidFill>
                <a:srgbClr val="005BA8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封面PPT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62445"/>
          </a:xfrm>
          <a:prstGeom prst="rect">
            <a:avLst/>
          </a:prstGeom>
        </p:spPr>
      </p:pic>
      <p:pic>
        <p:nvPicPr>
          <p:cNvPr id="7" name="图片 6" descr="LOGO-PP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8615" y="709295"/>
            <a:ext cx="4058285" cy="223774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269740" y="5624195"/>
            <a:ext cx="3652520" cy="645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square" rtlCol="0">
            <a:spAutoFit/>
          </a:bodyPr>
          <a:p>
            <a:pPr algn="dist"/>
            <a:r>
              <a:rPr lang="zh-CN" altLang="en-US" sz="360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感谢您的观看！</a:t>
            </a:r>
            <a:endParaRPr lang="zh-CN" altLang="en-US" sz="3600">
              <a:solidFill>
                <a:schemeClr val="bg1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9" name="图片 8" descr="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5" y="3426460"/>
            <a:ext cx="12192000" cy="18161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9.xml><?xml version="1.0" encoding="utf-8"?>
<p:tagLst xmlns:p="http://schemas.openxmlformats.org/presentationml/2006/main">
  <p:tag name="TABLE_ENDDRAG_ORIGIN_RECT" val="885*138"/>
  <p:tag name="TABLE_ENDDRAG_RECT" val="35*360*885*138"/>
</p:tagLst>
</file>

<file path=ppt/tags/tag7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1.xml><?xml version="1.0" encoding="utf-8"?>
<p:tagLst xmlns:p="http://schemas.openxmlformats.org/presentationml/2006/main">
  <p:tag name="TABLE_ENDDRAG_ORIGIN_RECT" val="885*138"/>
  <p:tag name="TABLE_ENDDRAG_RECT" val="35*360*885*138"/>
</p:tagLst>
</file>

<file path=ppt/tags/tag7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6.xml><?xml version="1.0" encoding="utf-8"?>
<p:tagLst xmlns:p="http://schemas.openxmlformats.org/presentationml/2006/main">
  <p:tag name="TABLE_ENDDRAG_ORIGIN_RECT" val="885*138"/>
  <p:tag name="TABLE_ENDDRAG_RECT" val="35*360*885*138"/>
</p:tagLst>
</file>

<file path=ppt/tags/tag7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3.xml><?xml version="1.0" encoding="utf-8"?>
<p:tagLst xmlns:p="http://schemas.openxmlformats.org/presentationml/2006/main">
  <p:tag name="TABLE_ENDDRAG_ORIGIN_RECT" val="885*138"/>
  <p:tag name="TABLE_ENDDRAG_RECT" val="35*360*885*138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3.xml><?xml version="1.0" encoding="utf-8"?>
<p:tagLst xmlns:p="http://schemas.openxmlformats.org/presentationml/2006/main">
  <p:tag name="TABLE_ENDDRAG_ORIGIN_RECT" val="885*138"/>
  <p:tag name="TABLE_ENDDRAG_RECT" val="35*360*885*138"/>
</p:tagLst>
</file>

<file path=ppt/tags/tag9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96.xml><?xml version="1.0" encoding="utf-8"?>
<p:tagLst xmlns:p="http://schemas.openxmlformats.org/presentationml/2006/main">
  <p:tag name="commondata" val="eyJoZGlkIjoiNDZhMDY5N2QzZTM2MDZmNWE0MDdkZmRiMDIyMWYxYWQ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2167</Words>
  <Application>WPS 演示</Application>
  <PresentationFormat>宽屏</PresentationFormat>
  <Paragraphs>288</Paragraphs>
  <Slides>19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8" baseType="lpstr">
      <vt:lpstr>Arial</vt:lpstr>
      <vt:lpstr>宋体</vt:lpstr>
      <vt:lpstr>Wingdings</vt:lpstr>
      <vt:lpstr>Wingdings</vt:lpstr>
      <vt:lpstr>微软雅黑</vt:lpstr>
      <vt:lpstr>阿里巴巴普惠体 3.0 55 Regular</vt:lpstr>
      <vt:lpstr>Arial Unicode MS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Administrator</cp:lastModifiedBy>
  <cp:revision>205</cp:revision>
  <dcterms:created xsi:type="dcterms:W3CDTF">2019-06-19T02:08:00Z</dcterms:created>
  <dcterms:modified xsi:type="dcterms:W3CDTF">2024-08-15T08:03:09Z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2052-12.1.0.17827</vt:lpwstr>
  </property>
  <property fmtid="{D5CDD505-2E9C-101B-9397-08002B2CF9AE}" pid="3" name="ICV">
    <vt:lpwstr>FC0A77AED3054916A315329F6C4483FD_11</vt:lpwstr>
  </property>
</Properties>
</file>